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406" r:id="rId2"/>
    <p:sldId id="344" r:id="rId3"/>
    <p:sldId id="404" r:id="rId4"/>
    <p:sldId id="405" r:id="rId5"/>
    <p:sldId id="403" r:id="rId6"/>
    <p:sldId id="402" r:id="rId7"/>
    <p:sldId id="407" r:id="rId8"/>
  </p:sldIdLst>
  <p:sldSz cx="9144000" cy="6858000" type="screen4x3"/>
  <p:notesSz cx="6797675" cy="99266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149"/>
    <a:srgbClr val="B91553"/>
    <a:srgbClr val="B4CB2B"/>
    <a:srgbClr val="F68E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02" autoAdjust="0"/>
    <p:restoredTop sz="99805" autoAdjust="0"/>
  </p:normalViewPr>
  <p:slideViewPr>
    <p:cSldViewPr>
      <p:cViewPr>
        <p:scale>
          <a:sx n="70" d="100"/>
          <a:sy n="70" d="100"/>
        </p:scale>
        <p:origin x="-468" y="-72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5882961202927424"/>
          <c:y val="0.88567259978425028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072677666008668E-2"/>
          <c:y val="9.3964888620557172E-2"/>
          <c:w val="0.87760012126086773"/>
          <c:h val="0.703781161004527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ESTATAL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4CB2B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cat>
            <c:strRef>
              <c:f>Hoja1!$A$2:$A$3</c:f>
              <c:strCache>
                <c:ptCount val="2"/>
                <c:pt idx="0">
                  <c:v>LOGRO</c:v>
                </c:pt>
                <c:pt idx="1">
                  <c:v>META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226</c:v>
                </c:pt>
                <c:pt idx="1">
                  <c:v>270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3668096"/>
        <c:axId val="73669632"/>
        <c:axId val="0"/>
      </c:bar3DChart>
      <c:catAx>
        <c:axId val="73668096"/>
        <c:scaling>
          <c:orientation val="minMax"/>
        </c:scaling>
        <c:delete val="0"/>
        <c:axPos val="b"/>
        <c:majorTickMark val="out"/>
        <c:minorTickMark val="none"/>
        <c:tickLblPos val="nextTo"/>
        <c:crossAx val="73669632"/>
        <c:crosses val="autoZero"/>
        <c:auto val="1"/>
        <c:lblAlgn val="ctr"/>
        <c:lblOffset val="100"/>
        <c:noMultiLvlLbl val="0"/>
      </c:catAx>
      <c:valAx>
        <c:axId val="736696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36680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rgbClr val="B4CB2B"/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61</c:v>
                </c:pt>
                <c:pt idx="1">
                  <c:v>42</c:v>
                </c:pt>
                <c:pt idx="2">
                  <c:v>15</c:v>
                </c:pt>
                <c:pt idx="3">
                  <c:v>108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54</c:v>
                </c:pt>
                <c:pt idx="1">
                  <c:v>52</c:v>
                </c:pt>
                <c:pt idx="2">
                  <c:v>14</c:v>
                </c:pt>
                <c:pt idx="3">
                  <c:v>150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75370880"/>
        <c:axId val="75372416"/>
      </c:barChart>
      <c:catAx>
        <c:axId val="753708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>
                <a:latin typeface="Leelawadee" panose="020B0502040204020203" pitchFamily="34" charset="-34"/>
                <a:cs typeface="Leelawadee" panose="020B0502040204020203" pitchFamily="34" charset="-34"/>
              </a:defRPr>
            </a:pPr>
            <a:endParaRPr lang="es-MX"/>
          </a:p>
        </c:txPr>
        <c:crossAx val="75372416"/>
        <c:crosses val="autoZero"/>
        <c:auto val="1"/>
        <c:lblAlgn val="ctr"/>
        <c:lblOffset val="100"/>
        <c:noMultiLvlLbl val="0"/>
      </c:catAx>
      <c:valAx>
        <c:axId val="753724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53708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7137412613229307E-2"/>
          <c:y val="0.89097674940453508"/>
          <c:w val="0.74833731379743174"/>
          <c:h val="0.10902325059546489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0"/>
    <c:plotArea>
      <c:layout>
        <c:manualLayout>
          <c:layoutTarget val="inner"/>
          <c:xMode val="edge"/>
          <c:yMode val="edge"/>
          <c:x val="2.6926013886331937E-2"/>
          <c:y val="4.7193326274820091E-2"/>
          <c:w val="0.95063564120839139"/>
          <c:h val="0.702888997637761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rgbClr val="B4CB2B"/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114</c:v>
                </c:pt>
                <c:pt idx="1">
                  <c:v>54</c:v>
                </c:pt>
                <c:pt idx="2">
                  <c:v>27</c:v>
                </c:pt>
                <c:pt idx="3">
                  <c:v>181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71</c:v>
                </c:pt>
                <c:pt idx="1">
                  <c:v>73</c:v>
                </c:pt>
                <c:pt idx="2">
                  <c:v>16</c:v>
                </c:pt>
                <c:pt idx="3">
                  <c:v>205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9942400"/>
        <c:axId val="19944192"/>
      </c:barChart>
      <c:catAx>
        <c:axId val="199424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>
                <a:latin typeface="Leelawadee" panose="020B0502040204020203" pitchFamily="34" charset="-34"/>
                <a:cs typeface="Leelawadee" panose="020B0502040204020203" pitchFamily="34" charset="-34"/>
              </a:defRPr>
            </a:pPr>
            <a:endParaRPr lang="es-MX"/>
          </a:p>
        </c:txPr>
        <c:crossAx val="19944192"/>
        <c:crosses val="autoZero"/>
        <c:auto val="1"/>
        <c:lblAlgn val="ctr"/>
        <c:lblOffset val="100"/>
        <c:noMultiLvlLbl val="0"/>
      </c:catAx>
      <c:valAx>
        <c:axId val="199441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9424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831626193428427"/>
          <c:y val="0.93755959908254571"/>
          <c:w val="0.5440406406129803"/>
          <c:h val="6.2440400917454272E-2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0374416235200124"/>
          <c:y val="0.89998921251348452"/>
        </c:manualLayout>
      </c:layout>
      <c:overlay val="0"/>
      <c:txPr>
        <a:bodyPr/>
        <a:lstStyle/>
        <a:p>
          <a:pPr>
            <a:defRPr sz="1800">
              <a:latin typeface="Arial Black" panose="020B0A04020102020204" pitchFamily="34" charset="0"/>
            </a:defRPr>
          </a:pPr>
          <a:endParaRPr lang="es-MX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072677666008668E-2"/>
          <c:y val="9.3964888620557172E-2"/>
          <c:w val="0.87760012126086773"/>
          <c:h val="0.703781161004527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ESTATAL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4CB2B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cat>
            <c:strRef>
              <c:f>Hoja1!$A$2:$A$3</c:f>
              <c:strCache>
                <c:ptCount val="2"/>
                <c:pt idx="0">
                  <c:v>LOGRO</c:v>
                </c:pt>
                <c:pt idx="1">
                  <c:v>META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376</c:v>
                </c:pt>
                <c:pt idx="1">
                  <c:v>365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977728"/>
        <c:axId val="19979264"/>
        <c:axId val="0"/>
      </c:bar3DChart>
      <c:catAx>
        <c:axId val="19977728"/>
        <c:scaling>
          <c:orientation val="minMax"/>
        </c:scaling>
        <c:delete val="0"/>
        <c:axPos val="b"/>
        <c:majorTickMark val="out"/>
        <c:minorTickMark val="none"/>
        <c:tickLblPos val="nextTo"/>
        <c:crossAx val="19979264"/>
        <c:crosses val="autoZero"/>
        <c:auto val="1"/>
        <c:lblAlgn val="ctr"/>
        <c:lblOffset val="100"/>
        <c:noMultiLvlLbl val="0"/>
      </c:catAx>
      <c:valAx>
        <c:axId val="199792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9777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0.14427</cdr:x>
      <cdr:y>0.10456</cdr:y>
    </cdr:from>
    <cdr:to>
      <cdr:x>0.39413</cdr:x>
      <cdr:y>0.20417</cdr:y>
    </cdr:to>
    <cdr:sp macro="" textlink="">
      <cdr:nvSpPr>
        <cdr:cNvPr id="2" name="17 CuadroTexto"/>
        <cdr:cNvSpPr txBox="1"/>
      </cdr:nvSpPr>
      <cdr:spPr>
        <a:xfrm xmlns:a="http://schemas.openxmlformats.org/drawingml/2006/main">
          <a:off x="332615" y="387726"/>
          <a:ext cx="576064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MX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dirty="0" smtClean="0"/>
            <a:t>376</a:t>
          </a:r>
          <a:endParaRPr lang="es-MX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FC0A-F039-45AB-923F-DEFF1E21E750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7DA9A-20BE-4685-84A4-C65F876562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8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6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13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3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267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821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658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917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20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2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038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68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08EA-CBDD-41FC-974E-0244FFBAE4CB}" type="datetimeFigureOut">
              <a:rPr lang="es-MX" smtClean="0"/>
              <a:t>24/10/2018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94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60040" y="2391023"/>
            <a:ext cx="7772400" cy="1470025"/>
          </a:xfrm>
        </p:spPr>
        <p:txBody>
          <a:bodyPr>
            <a:normAutofit/>
          </a:bodyPr>
          <a:lstStyle/>
          <a:p>
            <a:r>
              <a:rPr lang="es-MX" sz="6700" b="1" dirty="0" smtClean="0"/>
              <a:t>Tuberculosis</a:t>
            </a:r>
            <a:endParaRPr lang="es-MX" sz="2700" dirty="0">
              <a:latin typeface="Corbel" panose="020B0503020204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4030216"/>
            <a:ext cx="7776864" cy="622920"/>
          </a:xfrm>
        </p:spPr>
        <p:txBody>
          <a:bodyPr/>
          <a:lstStyle/>
          <a:p>
            <a:r>
              <a:rPr lang="es-MX" dirty="0" smtClean="0"/>
              <a:t>Coordinación Estatal de Micobacteriosis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27584" y="5271591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1" dirty="0">
                <a:latin typeface="Candara" panose="020E0502030303020204" pitchFamily="34" charset="0"/>
              </a:rPr>
              <a:t>"México unido rumbo a la eliminación de la Tuberculosis"</a:t>
            </a:r>
            <a:endParaRPr lang="es-MX" sz="2400" dirty="0">
              <a:latin typeface="Candara" panose="020E0502030303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683568" y="3861048"/>
            <a:ext cx="7776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280" y="454562"/>
            <a:ext cx="1336724" cy="194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23528" y="260648"/>
            <a:ext cx="259228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8489"/>
            <a:ext cx="2932725" cy="1092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00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461788"/>
              </p:ext>
            </p:extLst>
          </p:nvPr>
        </p:nvGraphicFramePr>
        <p:xfrm>
          <a:off x="539552" y="1981944"/>
          <a:ext cx="8136905" cy="325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648072"/>
                <a:gridCol w="1008113"/>
                <a:gridCol w="880097"/>
                <a:gridCol w="904101"/>
                <a:gridCol w="808091"/>
                <a:gridCol w="1000110"/>
                <a:gridCol w="904101"/>
                <a:gridCol w="90410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>
                          <a:solidFill>
                            <a:schemeClr val="tx1"/>
                          </a:solidFill>
                        </a:rPr>
                        <a:t>Instit</a:t>
                      </a:r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Ingresaron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a TAES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Curación Bk (-)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Termino </a:t>
                      </a:r>
                      <a:r>
                        <a:rPr lang="es-MX" sz="14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. Sin Bk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Fracaso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Defunciones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Continúa en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sz="1400" baseline="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Abandono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Estatal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47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46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43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%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98.87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93.48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2.17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2.17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24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95.8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95.65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 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4.35(1)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 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/>
                        <a:t>0.00 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12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83.33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8.33(1)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PROSPERA</a:t>
                      </a:r>
                      <a:endParaRPr lang="es-MX" sz="14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907704" y="33265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+mj-lt"/>
              </a:rPr>
              <a:t>Cohorte de Casos de Tuberculosis Pulmonar</a:t>
            </a:r>
          </a:p>
          <a:p>
            <a:pPr algn="ctr"/>
            <a:r>
              <a:rPr lang="es-MX" sz="2400" b="1" dirty="0" smtClean="0">
                <a:latin typeface="+mj-lt"/>
              </a:rPr>
              <a:t>San Luis Potosí, enero –marzo 2018*.</a:t>
            </a:r>
            <a:endParaRPr lang="es-MX" sz="2400" b="1" dirty="0">
              <a:latin typeface="+mj-lt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683568" y="2492896"/>
            <a:ext cx="792088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11560" y="3284984"/>
            <a:ext cx="799288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547664" y="2078770"/>
            <a:ext cx="0" cy="300641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1871700" y="6193232"/>
            <a:ext cx="71287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Sistema Nacional de Vigilancia Epidemiológica</a:t>
            </a:r>
          </a:p>
          <a:p>
            <a:pPr algn="r"/>
            <a:r>
              <a:rPr lang="es-MX" sz="1100" dirty="0" smtClean="0"/>
              <a:t>Módulo Tuberculosis, Hasta Octubre 23, 2018.</a:t>
            </a:r>
          </a:p>
          <a:p>
            <a:pPr algn="r"/>
            <a:r>
              <a:rPr lang="es-MX" sz="1100" dirty="0" smtClean="0"/>
              <a:t>*preliminar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8159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228263"/>
              </p:ext>
            </p:extLst>
          </p:nvPr>
        </p:nvGraphicFramePr>
        <p:xfrm>
          <a:off x="539552" y="1981944"/>
          <a:ext cx="8136905" cy="325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648072"/>
                <a:gridCol w="1008113"/>
                <a:gridCol w="880097"/>
                <a:gridCol w="904101"/>
                <a:gridCol w="808091"/>
                <a:gridCol w="1000110"/>
                <a:gridCol w="904101"/>
                <a:gridCol w="90410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>
                          <a:solidFill>
                            <a:schemeClr val="tx1"/>
                          </a:solidFill>
                        </a:rPr>
                        <a:t>Instit</a:t>
                      </a:r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Ingresaron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a TAES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Curación Bk (-)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Termino </a:t>
                      </a:r>
                      <a:r>
                        <a:rPr lang="es-MX" sz="14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. Sin Bk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Fracaso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Defunciones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Continúa en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sz="1400" baseline="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Abandono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Estatal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smtClean="0"/>
                        <a:t>227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222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199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%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97.8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89.64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0.45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2.25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2.25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109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98.17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93.46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0.93(1)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0.93(1)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3.74(4)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96.0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83.33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6.25(3)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15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93.33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92.86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PROSPERA</a:t>
                      </a:r>
                      <a:endParaRPr lang="es-MX" sz="14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53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86.79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1.89(1)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1.89(1)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907704" y="33265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+mj-lt"/>
              </a:rPr>
              <a:t>Cohorte de Casos de Tuberculosis Pulmonar</a:t>
            </a:r>
          </a:p>
          <a:p>
            <a:pPr algn="ctr"/>
            <a:r>
              <a:rPr lang="es-MX" sz="2400" b="1" dirty="0" smtClean="0">
                <a:latin typeface="+mj-lt"/>
              </a:rPr>
              <a:t>San Luis Potosí, enero – diciembre 2017.</a:t>
            </a:r>
            <a:endParaRPr lang="es-MX" sz="2400" b="1" dirty="0">
              <a:latin typeface="+mj-lt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683568" y="2492896"/>
            <a:ext cx="792088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11560" y="3284984"/>
            <a:ext cx="799288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547664" y="2078770"/>
            <a:ext cx="0" cy="300641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1763688" y="6193232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Sistema Nacional de Vigilancia Epidemiológica. Módulo Tuberculosis</a:t>
            </a:r>
            <a:r>
              <a:rPr lang="es-MX" sz="1100" dirty="0" smtClean="0"/>
              <a:t>. 2017.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7054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9881"/>
            <a:ext cx="1800200" cy="702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adroTexto 1"/>
          <p:cNvSpPr txBox="1"/>
          <p:nvPr/>
        </p:nvSpPr>
        <p:spPr>
          <a:xfrm>
            <a:off x="1691680" y="332656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+mj-lt"/>
              </a:rPr>
              <a:t>Relación de pacientes con </a:t>
            </a:r>
          </a:p>
          <a:p>
            <a:pPr algn="ctr"/>
            <a:r>
              <a:rPr lang="es-MX" sz="2400" b="1" dirty="0" smtClean="0">
                <a:latin typeface="+mj-lt"/>
              </a:rPr>
              <a:t>Tuberculosis Farmacorresistente </a:t>
            </a:r>
          </a:p>
          <a:p>
            <a:pPr algn="ctr"/>
            <a:r>
              <a:rPr lang="es-MX" sz="2400" b="1" dirty="0" smtClean="0">
                <a:latin typeface="+mj-lt"/>
              </a:rPr>
              <a:t>en tratamiento de segunda línea</a:t>
            </a:r>
            <a:endParaRPr lang="es-MX" sz="2400" b="1" dirty="0">
              <a:latin typeface="+mj-lt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615536"/>
              </p:ext>
            </p:extLst>
          </p:nvPr>
        </p:nvGraphicFramePr>
        <p:xfrm>
          <a:off x="827584" y="1844824"/>
          <a:ext cx="7734098" cy="38077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2048"/>
                <a:gridCol w="936104"/>
                <a:gridCol w="648072"/>
                <a:gridCol w="576064"/>
                <a:gridCol w="1224136"/>
                <a:gridCol w="1469402"/>
                <a:gridCol w="1296144"/>
                <a:gridCol w="1152128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No.</a:t>
                      </a:r>
                      <a:endParaRPr lang="es-MX" sz="1200" dirty="0"/>
                    </a:p>
                  </a:txBody>
                  <a:tcPr anchor="ctr">
                    <a:solidFill>
                      <a:srgbClr val="8EB1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Nombre</a:t>
                      </a:r>
                      <a:endParaRPr lang="es-MX" sz="1400" dirty="0"/>
                    </a:p>
                  </a:txBody>
                  <a:tcPr anchor="ctr">
                    <a:solidFill>
                      <a:srgbClr val="8EB1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Edad</a:t>
                      </a:r>
                      <a:endParaRPr lang="es-MX" sz="1400" dirty="0"/>
                    </a:p>
                  </a:txBody>
                  <a:tcPr anchor="ctr">
                    <a:solidFill>
                      <a:srgbClr val="8EB1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Sexo</a:t>
                      </a:r>
                      <a:endParaRPr lang="es-MX" sz="1400" dirty="0"/>
                    </a:p>
                  </a:txBody>
                  <a:tcPr anchor="ctr">
                    <a:solidFill>
                      <a:srgbClr val="8EB1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Institución</a:t>
                      </a:r>
                      <a:endParaRPr lang="es-MX" sz="1400" dirty="0"/>
                    </a:p>
                  </a:txBody>
                  <a:tcPr anchor="ctr">
                    <a:solidFill>
                      <a:srgbClr val="8EB1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Municipio</a:t>
                      </a:r>
                      <a:endParaRPr lang="es-MX" sz="1400" dirty="0"/>
                    </a:p>
                  </a:txBody>
                  <a:tcPr anchor="ctr">
                    <a:solidFill>
                      <a:srgbClr val="8EB1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Inicio de Tratamiento</a:t>
                      </a:r>
                      <a:endParaRPr lang="es-MX" sz="1400" dirty="0"/>
                    </a:p>
                  </a:txBody>
                  <a:tcPr anchor="ctr">
                    <a:solidFill>
                      <a:srgbClr val="8EB1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Meses de tratamiento</a:t>
                      </a:r>
                      <a:endParaRPr lang="es-MX" sz="1400" dirty="0"/>
                    </a:p>
                  </a:txBody>
                  <a:tcPr anchor="ctr">
                    <a:solidFill>
                      <a:srgbClr val="8EB149"/>
                    </a:solidFill>
                  </a:tcPr>
                </a:tc>
              </a:tr>
              <a:tr h="492616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G.M.T.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42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SSA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Rioverde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18/08/2017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14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s-MX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J.M.V.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60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ISSSTE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Cd. Valles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06/08/2017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14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s-MX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R.H.E.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44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SSA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Tamazunchale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25/06/2018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b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s-MX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J.M.L.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45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IMSS OR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San</a:t>
                      </a:r>
                      <a:r>
                        <a:rPr lang="es-MX" sz="16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Luis Potosí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20/08/2018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s-MX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M.I.V.M.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45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SSA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Cd.</a:t>
                      </a:r>
                      <a:r>
                        <a:rPr lang="es-MX" sz="16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Valles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Migro a Mty.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NA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s-MX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A.D.C.P.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29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IMSS PROS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Tamazunchale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Pendiente COEFAR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NA</a:t>
                      </a:r>
                      <a:endParaRPr lang="es-MX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763688" y="6193232"/>
            <a:ext cx="71287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</a:t>
            </a:r>
            <a:r>
              <a:rPr lang="es-MX" sz="1100" dirty="0" smtClean="0"/>
              <a:t>Sistema de información MACRO. </a:t>
            </a:r>
          </a:p>
          <a:p>
            <a:pPr algn="r"/>
            <a:r>
              <a:rPr lang="es-MX" sz="1100" dirty="0" smtClean="0"/>
              <a:t>Plataforma </a:t>
            </a:r>
            <a:r>
              <a:rPr lang="es-MX" sz="1100" dirty="0" smtClean="0"/>
              <a:t>Sistema Nacional de Vigilancia Epidemiológica. Módulo Tuberculosis.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20580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27 Gráfico"/>
          <p:cNvGraphicFramePr/>
          <p:nvPr>
            <p:extLst>
              <p:ext uri="{D42A27DB-BD31-4B8C-83A1-F6EECF244321}">
                <p14:modId xmlns:p14="http://schemas.microsoft.com/office/powerpoint/2010/main" val="488124641"/>
              </p:ext>
            </p:extLst>
          </p:nvPr>
        </p:nvGraphicFramePr>
        <p:xfrm>
          <a:off x="548122" y="2916119"/>
          <a:ext cx="2305509" cy="37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1995184631"/>
              </p:ext>
            </p:extLst>
          </p:nvPr>
        </p:nvGraphicFramePr>
        <p:xfrm>
          <a:off x="2944494" y="2263802"/>
          <a:ext cx="5796644" cy="362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452892" y="1484784"/>
            <a:ext cx="49832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cs typeface="Leelawadee" panose="020B0502040204020203" pitchFamily="34" charset="-34"/>
              </a:rPr>
              <a:t>Logro casos Tuberculosis </a:t>
            </a:r>
            <a:r>
              <a:rPr lang="es-MX" sz="2000" b="1" dirty="0" smtClean="0">
                <a:cs typeface="Leelawadee" panose="020B0502040204020203" pitchFamily="34" charset="-34"/>
              </a:rPr>
              <a:t>PULMONAR,</a:t>
            </a:r>
          </a:p>
          <a:p>
            <a:r>
              <a:rPr lang="es-MX" b="1" dirty="0">
                <a:cs typeface="Leelawadee" panose="020B0502040204020203" pitchFamily="34" charset="-34"/>
              </a:rPr>
              <a:t> </a:t>
            </a:r>
            <a:r>
              <a:rPr lang="es-MX" b="1" dirty="0" smtClean="0">
                <a:cs typeface="Leelawadee" panose="020B0502040204020203" pitchFamily="34" charset="-34"/>
              </a:rPr>
              <a:t>    San Luis Potosí por Institución.</a:t>
            </a:r>
            <a:endParaRPr lang="es-MX" b="1" dirty="0">
              <a:cs typeface="Leelawadee" panose="020B0502040204020203" pitchFamily="34" charset="-34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-1"/>
            <a:ext cx="936104" cy="13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3347960" y="2996952"/>
            <a:ext cx="864000" cy="33855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sz="1600" dirty="0" smtClean="0"/>
              <a:t>113%</a:t>
            </a:r>
            <a:endParaRPr lang="es-MX" sz="16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4644008" y="3234462"/>
            <a:ext cx="864000" cy="33855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sz="1600" dirty="0" smtClean="0"/>
              <a:t>80.8%</a:t>
            </a:r>
            <a:endParaRPr lang="es-MX" sz="16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6084168" y="3738518"/>
            <a:ext cx="864000" cy="33855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sz="1600" dirty="0" smtClean="0"/>
              <a:t>107%</a:t>
            </a:r>
            <a:endParaRPr lang="es-MX" sz="16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7452416" y="1772816"/>
            <a:ext cx="864000" cy="33855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sz="1600" dirty="0" smtClean="0"/>
              <a:t>72%</a:t>
            </a:r>
            <a:endParaRPr lang="es-MX" sz="16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935644" y="2524834"/>
            <a:ext cx="1116076" cy="400110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dirty="0"/>
              <a:t>83.7 %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971600" y="42838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226</a:t>
            </a:r>
            <a:endParaRPr lang="es-MX" dirty="0"/>
          </a:p>
        </p:txBody>
      </p:sp>
      <p:sp>
        <p:nvSpPr>
          <p:cNvPr id="27" name="26 CuadroTexto"/>
          <p:cNvSpPr txBox="1"/>
          <p:nvPr/>
        </p:nvSpPr>
        <p:spPr>
          <a:xfrm>
            <a:off x="1763688" y="299695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270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158716" y="332655"/>
            <a:ext cx="55446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cs typeface="Leelawadee" panose="020B0502040204020203" pitchFamily="34" charset="-34"/>
              </a:rPr>
              <a:t>COORDINACIÓN DE MICOBACTERIOSIS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cs typeface="Leelawadee" panose="020B0502040204020203" pitchFamily="34" charset="-34"/>
              </a:rPr>
              <a:t>TUBERCULOSIS</a:t>
            </a:r>
          </a:p>
          <a:p>
            <a:pPr algn="ctr"/>
            <a:r>
              <a:rPr lang="es-MX" b="1" dirty="0" smtClean="0">
                <a:cs typeface="Leelawadee" panose="020B0502040204020203" pitchFamily="34" charset="-34"/>
              </a:rPr>
              <a:t>Cumplimiento de metas enero-octubre* 2018</a:t>
            </a:r>
            <a:endParaRPr lang="es-MX" b="1" dirty="0">
              <a:cs typeface="Leelawadee" panose="020B0502040204020203" pitchFamily="34" charset="-34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3923928" y="6193232"/>
            <a:ext cx="50765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Sistema Nacional de Vigilancia Epidemiológica</a:t>
            </a:r>
          </a:p>
          <a:p>
            <a:pPr algn="r"/>
            <a:r>
              <a:rPr lang="es-MX" sz="1100" dirty="0" smtClean="0"/>
              <a:t>Módulo Tuberculosis, *Hasta octubre 23, 2018.</a:t>
            </a:r>
            <a:endParaRPr lang="es-MX" sz="11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9881"/>
            <a:ext cx="1800200" cy="702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4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58716" y="332655"/>
            <a:ext cx="55446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cs typeface="Leelawadee" panose="020B0502040204020203" pitchFamily="34" charset="-34"/>
              </a:rPr>
              <a:t>COORDINACIÓN DE MICOBACTERIOSIS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  <a:cs typeface="Leelawadee" panose="020B0502040204020203" pitchFamily="34" charset="-34"/>
              </a:rPr>
              <a:t>TUBERCULOSIS</a:t>
            </a:r>
          </a:p>
          <a:p>
            <a:pPr algn="ctr"/>
            <a:r>
              <a:rPr lang="es-MX" b="1" dirty="0" smtClean="0">
                <a:cs typeface="Leelawadee" panose="020B0502040204020203" pitchFamily="34" charset="-34"/>
              </a:rPr>
              <a:t>Cumplimiento de metas enero-octubre* 2018</a:t>
            </a:r>
            <a:endParaRPr lang="es-MX" b="1" dirty="0">
              <a:cs typeface="Leelawadee" panose="020B0502040204020203" pitchFamily="34" charset="-34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2892" y="1484784"/>
            <a:ext cx="49832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b="1" dirty="0" smtClean="0">
                <a:cs typeface="Leelawadee" panose="020B0502040204020203" pitchFamily="34" charset="-34"/>
              </a:rPr>
              <a:t>Logro casos Tuberculosis </a:t>
            </a:r>
            <a:r>
              <a:rPr lang="es-MX" b="1" dirty="0" smtClean="0">
                <a:cs typeface="Leelawadee" panose="020B0502040204020203" pitchFamily="34" charset="-34"/>
              </a:rPr>
              <a:t>TODAS FORMAS,</a:t>
            </a:r>
          </a:p>
          <a:p>
            <a:r>
              <a:rPr lang="es-MX" sz="1600" b="1" dirty="0">
                <a:cs typeface="Leelawadee" panose="020B0502040204020203" pitchFamily="34" charset="-34"/>
              </a:rPr>
              <a:t> </a:t>
            </a:r>
            <a:r>
              <a:rPr lang="es-MX" sz="1600" b="1" dirty="0" smtClean="0">
                <a:cs typeface="Leelawadee" panose="020B0502040204020203" pitchFamily="34" charset="-34"/>
              </a:rPr>
              <a:t>    San Luis Potosí por Institución.</a:t>
            </a:r>
            <a:endParaRPr lang="es-MX" sz="1600" b="1" dirty="0">
              <a:cs typeface="Leelawadee" panose="020B0502040204020203" pitchFamily="34" charset="-34"/>
            </a:endParaRP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782743396"/>
              </p:ext>
            </p:extLst>
          </p:nvPr>
        </p:nvGraphicFramePr>
        <p:xfrm>
          <a:off x="2944494" y="2399892"/>
          <a:ext cx="5659954" cy="349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-1"/>
            <a:ext cx="936104" cy="13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871700" y="6193232"/>
            <a:ext cx="71287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Sistema Nacional de Vigilancia Epidemiológica</a:t>
            </a:r>
          </a:p>
          <a:p>
            <a:pPr algn="r"/>
            <a:r>
              <a:rPr lang="es-MX" sz="1100" dirty="0" smtClean="0"/>
              <a:t>Módulo Tuberculosis, *Hasta octubre 23, 2018.</a:t>
            </a:r>
            <a:endParaRPr lang="es-MX" sz="1100" dirty="0"/>
          </a:p>
        </p:txBody>
      </p:sp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1216109933"/>
              </p:ext>
            </p:extLst>
          </p:nvPr>
        </p:nvGraphicFramePr>
        <p:xfrm>
          <a:off x="638985" y="2916119"/>
          <a:ext cx="2305509" cy="37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1079660" y="2610144"/>
            <a:ext cx="1116076" cy="400110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103.1 </a:t>
            </a:r>
            <a:r>
              <a:rPr lang="es-MX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1600" b="1" dirty="0">
              <a:solidFill>
                <a:schemeClr val="tx1">
                  <a:lumMod val="95000"/>
                  <a:lumOff val="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907704" y="410741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365</a:t>
            </a:r>
            <a:endParaRPr lang="es-MX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108803" y="2880975"/>
            <a:ext cx="1080024" cy="33855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sz="1600" dirty="0"/>
              <a:t>160.5%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4644104" y="3356992"/>
            <a:ext cx="864000" cy="33855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16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dirty="0"/>
              <a:t>73.9%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6012160" y="3717032"/>
            <a:ext cx="1008016" cy="33855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16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dirty="0"/>
              <a:t>168.7%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7308304" y="2082334"/>
            <a:ext cx="864000" cy="338554"/>
          </a:xfrm>
          <a:prstGeom prst="rect">
            <a:avLst/>
          </a:prstGeom>
          <a:ln w="5715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MX"/>
            </a:defPPr>
            <a:lvl1pPr algn="ctr">
              <a:defRPr sz="1600" b="1">
                <a:solidFill>
                  <a:schemeClr val="tx1">
                    <a:lumMod val="95000"/>
                    <a:lumOff val="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r>
              <a:rPr lang="es-MX" dirty="0" smtClean="0"/>
              <a:t>88.3%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3790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9881"/>
            <a:ext cx="1800200" cy="702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adroTexto 1"/>
          <p:cNvSpPr txBox="1"/>
          <p:nvPr/>
        </p:nvSpPr>
        <p:spPr>
          <a:xfrm>
            <a:off x="1691680" y="437763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+mj-lt"/>
              </a:rPr>
              <a:t>Relación de </a:t>
            </a:r>
            <a:r>
              <a:rPr lang="es-MX" sz="2400" b="1" dirty="0" smtClean="0">
                <a:latin typeface="+mj-lt"/>
              </a:rPr>
              <a:t>existencias para </a:t>
            </a:r>
          </a:p>
          <a:p>
            <a:pPr algn="ctr"/>
            <a:r>
              <a:rPr lang="es-MX" sz="2400" b="1" dirty="0" smtClean="0">
                <a:latin typeface="+mj-lt"/>
              </a:rPr>
              <a:t>Tratamiento Primario Acortado</a:t>
            </a:r>
            <a:endParaRPr lang="es-MX" sz="2400" b="1" dirty="0">
              <a:latin typeface="+mj-lt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624716"/>
              </p:ext>
            </p:extLst>
          </p:nvPr>
        </p:nvGraphicFramePr>
        <p:xfrm>
          <a:off x="467544" y="2708920"/>
          <a:ext cx="8280920" cy="187200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080119"/>
                <a:gridCol w="1368153"/>
                <a:gridCol w="1258574"/>
                <a:gridCol w="973673"/>
                <a:gridCol w="1296145"/>
                <a:gridCol w="1224136"/>
                <a:gridCol w="1080120"/>
              </a:tblGrid>
              <a:tr h="72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 smtClean="0">
                          <a:effectLst/>
                        </a:rPr>
                        <a:t>Estatal</a:t>
                      </a:r>
                      <a:endParaRPr lang="es-MX" sz="1800" b="1" i="0" u="none" strike="noStrike" dirty="0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Dotbal Fase Intensiva</a:t>
                      </a:r>
                      <a:endParaRPr lang="es-MX" sz="2000" b="1" i="0" u="none" strike="noStrike" dirty="0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400" b="1" i="0" u="none" strike="noStrike" dirty="0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</a:rPr>
                        <a:t>Dotbal Fase de Sostén</a:t>
                      </a:r>
                      <a:endParaRPr lang="es-MX" sz="2000" b="1" i="0" u="none" strike="noStrike" dirty="0">
                        <a:solidFill>
                          <a:srgbClr val="4F6228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400" b="1" i="0" u="none" strike="noStrike" dirty="0">
                        <a:solidFill>
                          <a:srgbClr val="4F6228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320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 smtClean="0">
                          <a:effectLst/>
                        </a:rPr>
                        <a:t>Cad </a:t>
                      </a:r>
                      <a:r>
                        <a:rPr lang="es-MX" sz="1600" u="none" strike="noStrike" dirty="0">
                          <a:effectLst/>
                        </a:rPr>
                        <a:t>mar 19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 smtClean="0">
                          <a:effectLst/>
                        </a:rPr>
                        <a:t>Cad </a:t>
                      </a:r>
                      <a:r>
                        <a:rPr lang="es-MX" sz="1600" u="none" strike="noStrike" dirty="0">
                          <a:effectLst/>
                        </a:rPr>
                        <a:t>sept 19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Cad: mar 19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Cad: sept 19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</a:rPr>
                        <a:t>TOTAL</a:t>
                      </a:r>
                      <a:endParaRPr lang="es-MX" sz="18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10</a:t>
                      </a:r>
                      <a:endParaRPr lang="es-MX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106</a:t>
                      </a:r>
                      <a:endParaRPr lang="es-MX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116</a:t>
                      </a:r>
                      <a:endParaRPr lang="es-MX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11</a:t>
                      </a:r>
                      <a:endParaRPr lang="es-MX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111</a:t>
                      </a:r>
                      <a:endParaRPr lang="es-MX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122</a:t>
                      </a:r>
                      <a:endParaRPr lang="es-MX" sz="20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004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2138</TotalTime>
  <Words>489</Words>
  <Application>Microsoft Office PowerPoint</Application>
  <PresentationFormat>Presentación en pantalla (4:3)</PresentationFormat>
  <Paragraphs>246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Tuberculosis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Villanueva</dc:creator>
  <cp:lastModifiedBy>Tuberculosis</cp:lastModifiedBy>
  <cp:revision>196</cp:revision>
  <cp:lastPrinted>2018-07-18T16:34:31Z</cp:lastPrinted>
  <dcterms:created xsi:type="dcterms:W3CDTF">2015-10-01T18:21:08Z</dcterms:created>
  <dcterms:modified xsi:type="dcterms:W3CDTF">2018-10-24T14:49:12Z</dcterms:modified>
</cp:coreProperties>
</file>